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jI+fGBeMIp2q9xUY+GtuxRM2sL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1368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8" name="Google Shape;4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26" descr="LOGO.gif"/>
          <p:cNvPicPr preferRelativeResize="0"/>
          <p:nvPr/>
        </p:nvPicPr>
        <p:blipFill rotWithShape="1">
          <a:blip r:embed="rId2">
            <a:alphaModFix/>
          </a:blip>
          <a:srcRect b="10713"/>
          <a:stretch/>
        </p:blipFill>
        <p:spPr>
          <a:xfrm>
            <a:off x="6553200" y="228600"/>
            <a:ext cx="2057400" cy="63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" name="Google Shape;26;p26"/>
          <p:cNvGrpSpPr/>
          <p:nvPr/>
        </p:nvGrpSpPr>
        <p:grpSpPr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27" name="Google Shape;27;p26"/>
            <p:cNvSpPr/>
            <p:nvPr/>
          </p:nvSpPr>
          <p:spPr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8" name="Google Shape;28;p26" descr="LOGO.gif"/>
            <p:cNvPicPr preferRelativeResize="0"/>
            <p:nvPr/>
          </p:nvPicPr>
          <p:blipFill rotWithShape="1">
            <a:blip r:embed="rId2">
              <a:alphaModFix/>
            </a:blip>
            <a:srcRect b="10713"/>
            <a:stretch/>
          </p:blipFill>
          <p:spPr>
            <a:xfrm>
              <a:off x="6502400" y="4152900"/>
              <a:ext cx="2057400" cy="63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" name="Google Shape;29;p26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" name="Google Shape;30;p26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53200" y="228600"/>
            <a:ext cx="1920875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6"/>
          <p:cNvSpPr txBox="1">
            <a:spLocks noGrp="1"/>
          </p:cNvSpPr>
          <p:nvPr>
            <p:ph type="title"/>
          </p:nvPr>
        </p:nvSpPr>
        <p:spPr>
          <a:xfrm>
            <a:off x="0" y="0"/>
            <a:ext cx="647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8"/>
          <p:cNvSpPr txBox="1">
            <a:spLocks noGrp="1"/>
          </p:cNvSpPr>
          <p:nvPr>
            <p:ph type="ctrTitle"/>
          </p:nvPr>
        </p:nvSpPr>
        <p:spPr>
          <a:xfrm>
            <a:off x="0" y="1"/>
            <a:ext cx="5486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8"/>
          <p:cNvSpPr txBox="1">
            <a:spLocks noGrp="1"/>
          </p:cNvSpPr>
          <p:nvPr>
            <p:ph type="subTitle" idx="1"/>
          </p:nvPr>
        </p:nvSpPr>
        <p:spPr>
          <a:xfrm>
            <a:off x="533400" y="1371600"/>
            <a:ext cx="81534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title"/>
          </p:nvPr>
        </p:nvSpPr>
        <p:spPr>
          <a:xfrm>
            <a:off x="0" y="0"/>
            <a:ext cx="647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5" name="Google Shape;15;p25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5"/>
          <p:cNvSpPr/>
          <p:nvPr/>
        </p:nvSpPr>
        <p:spPr>
          <a:xfrm rot="10800000" flipH="1">
            <a:off x="0" y="6705600"/>
            <a:ext cx="9144000" cy="1981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Google Shape;17;p25" descr="LOGO.gif"/>
          <p:cNvPicPr preferRelativeResize="0"/>
          <p:nvPr/>
        </p:nvPicPr>
        <p:blipFill rotWithShape="1">
          <a:blip r:embed="rId5">
            <a:alphaModFix/>
          </a:blip>
          <a:srcRect b="10713"/>
          <a:stretch/>
        </p:blipFill>
        <p:spPr>
          <a:xfrm>
            <a:off x="6553200" y="228600"/>
            <a:ext cx="205740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5" descr="LOGO.gif"/>
          <p:cNvPicPr preferRelativeResize="0"/>
          <p:nvPr/>
        </p:nvPicPr>
        <p:blipFill rotWithShape="1">
          <a:blip r:embed="rId5">
            <a:alphaModFix/>
          </a:blip>
          <a:srcRect b="10713"/>
          <a:stretch/>
        </p:blipFill>
        <p:spPr>
          <a:xfrm>
            <a:off x="6553200" y="228600"/>
            <a:ext cx="2057400" cy="63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5"/>
          <p:cNvGrpSpPr/>
          <p:nvPr/>
        </p:nvGrpSpPr>
        <p:grpSpPr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20" name="Google Shape;20;p25"/>
            <p:cNvSpPr/>
            <p:nvPr/>
          </p:nvSpPr>
          <p:spPr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1" name="Google Shape;21;p25" descr="LOGO.gif"/>
            <p:cNvPicPr preferRelativeResize="0"/>
            <p:nvPr/>
          </p:nvPicPr>
          <p:blipFill rotWithShape="1">
            <a:blip r:embed="rId5">
              <a:alphaModFix/>
            </a:blip>
            <a:srcRect b="10713"/>
            <a:stretch/>
          </p:blipFill>
          <p:spPr>
            <a:xfrm>
              <a:off x="6502400" y="4152900"/>
              <a:ext cx="2057400" cy="63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22;p25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" name="Google Shape;23;p25" descr="logo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53200" y="228600"/>
            <a:ext cx="1920875" cy="6096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hub.org/led-light-emitting-diode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rive.google.com/file/d/1d_QVji4NLE4Ebi1_6wh9NEzhCTOViQS3/view?usp=sharing" TargetMode="External"/><Relationship Id="rId4" Type="http://schemas.openxmlformats.org/officeDocument/2006/relationships/hyperlink" Target="https://drive.google.com/file/d/1dX0utp8ciLXg02YtWGaWmdRK_-WCy33o/view?usp=shari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slide" Target="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9.jpeg"/><Relationship Id="rId4" Type="http://schemas.openxmlformats.org/officeDocument/2006/relationships/slide" Target="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"/>
          <p:cNvSpPr txBox="1"/>
          <p:nvPr/>
        </p:nvSpPr>
        <p:spPr>
          <a:xfrm>
            <a:off x="952500" y="1219200"/>
            <a:ext cx="7239000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31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3A30FA"/>
                </a:solidFill>
                <a:latin typeface="Calibri"/>
                <a:ea typeface="Calibri"/>
                <a:cs typeface="Calibri"/>
                <a:sym typeface="Calibri"/>
              </a:rPr>
              <a:t>Basics of Electronics Engineering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3A30FA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3200" b="1" i="0" u="none" strike="noStrike" cap="none" dirty="0" smtClean="0">
                <a:solidFill>
                  <a:srgbClr val="3A30FA"/>
                </a:solidFill>
                <a:latin typeface="Calibri"/>
                <a:ea typeface="Calibri"/>
                <a:cs typeface="Calibri"/>
                <a:sym typeface="Calibri"/>
              </a:rPr>
              <a:t>EC22001)</a:t>
            </a:r>
            <a:endParaRPr/>
          </a:p>
        </p:txBody>
      </p:sp>
      <p:sp>
        <p:nvSpPr>
          <p:cNvPr id="52" name="Google Shape;52;p1"/>
          <p:cNvSpPr txBox="1"/>
          <p:nvPr/>
        </p:nvSpPr>
        <p:spPr>
          <a:xfrm>
            <a:off x="1447800" y="4463502"/>
            <a:ext cx="643890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LED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4"/>
          <p:cNvPicPr preferRelativeResize="0"/>
          <p:nvPr/>
        </p:nvPicPr>
        <p:blipFill rotWithShape="1">
          <a:blip r:embed="rId3">
            <a:alphaModFix/>
          </a:blip>
          <a:srcRect l="1910" r="-1910"/>
          <a:stretch/>
        </p:blipFill>
        <p:spPr>
          <a:xfrm>
            <a:off x="2575774" y="1295400"/>
            <a:ext cx="3992451" cy="4855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838200"/>
            <a:ext cx="7696200" cy="577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5850" y="1433512"/>
            <a:ext cx="6972300" cy="39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38200"/>
            <a:ext cx="9144000" cy="579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1494" y="990600"/>
            <a:ext cx="8101012" cy="546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"/>
          <p:cNvSpPr txBox="1">
            <a:spLocks noGrp="1"/>
          </p:cNvSpPr>
          <p:nvPr>
            <p:ph type="title"/>
          </p:nvPr>
        </p:nvSpPr>
        <p:spPr>
          <a:xfrm>
            <a:off x="0" y="0"/>
            <a:ext cx="647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Applications</a:t>
            </a:r>
            <a:endParaRPr/>
          </a:p>
        </p:txBody>
      </p:sp>
      <p:sp>
        <p:nvSpPr>
          <p:cNvPr id="208" name="Google Shape;208;p19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 Emitting Diodes are almost everywhere. You can find LEDs in Cars, Bikes, Street Lights, Home Lighting, Office Lighting, Mobile Phones, Televisions and many more.</a:t>
            </a:r>
            <a:endParaRPr b="0" i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reason for such wide range of implementation of LEDs is its advantages over traditional incandescent bulbs and the recent compact fluorescent lamps (CFL).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 txBox="1">
            <a:spLocks noGrp="1"/>
          </p:cNvSpPr>
          <p:nvPr>
            <p:ph type="title"/>
          </p:nvPr>
        </p:nvSpPr>
        <p:spPr>
          <a:xfrm>
            <a:off x="0" y="0"/>
            <a:ext cx="647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Few advantages of LEDs over incandescent and CFL light sources are mentioned below:</a:t>
            </a:r>
            <a:endParaRPr b="0" i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 Power Consumption</a:t>
            </a:r>
            <a:endParaRPr b="0" i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Small Size</a:t>
            </a:r>
            <a:endParaRPr b="0" i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Fast Switching</a:t>
            </a:r>
            <a:endParaRPr b="0" i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Physically Robust</a:t>
            </a:r>
            <a:endParaRPr b="0" i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Long Lasting</a:t>
            </a:r>
            <a:endParaRPr b="0" i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647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0" name="Google Shape;22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2453" y="914400"/>
            <a:ext cx="7679094" cy="5759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"/>
          <p:cNvSpPr txBox="1">
            <a:spLocks noGrp="1"/>
          </p:cNvSpPr>
          <p:nvPr>
            <p:ph type="title"/>
          </p:nvPr>
        </p:nvSpPr>
        <p:spPr>
          <a:xfrm>
            <a:off x="0" y="0"/>
            <a:ext cx="647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6" name="Google Shape;22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99060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647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Useful Links</a:t>
            </a:r>
            <a:endParaRPr/>
          </a:p>
        </p:txBody>
      </p:sp>
      <p:sp>
        <p:nvSpPr>
          <p:cNvPr id="232" name="Google Shape;232;p23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https://www.electronicshub.org/led-light-emitting-diode/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https://drive.google.com/file/d/1dX0utp8ciLXg02YtWGaWmdRK_-WCy33o/view?usp=sharing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https://drive.google.com/file/d/1d_QVji4NLE4Ebi1_6wh9NEzhCTOViQS3/view?usp=sharing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647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Calibri"/>
                <a:ea typeface="Calibri"/>
                <a:cs typeface="Calibri"/>
                <a:sym typeface="Calibri"/>
              </a:rPr>
              <a:t>Light Emitting Diode</a:t>
            </a:r>
            <a:endParaRPr/>
          </a:p>
        </p:txBody>
      </p:sp>
      <p:pic>
        <p:nvPicPr>
          <p:cNvPr id="72" name="Google Shape;72;p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1421827"/>
            <a:ext cx="8229600" cy="4425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647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4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			</a:t>
            </a:r>
            <a:r>
              <a:rPr lang="en-US" sz="4800"/>
              <a:t>Thank You</a:t>
            </a:r>
            <a:endParaRPr sz="4800"/>
          </a:p>
        </p:txBody>
      </p:sp>
      <p:sp>
        <p:nvSpPr>
          <p:cNvPr id="239" name="Google Shape;239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"/>
          <p:cNvSpPr txBox="1">
            <a:spLocks noGrp="1"/>
          </p:cNvSpPr>
          <p:nvPr>
            <p:ph type="title"/>
          </p:nvPr>
        </p:nvSpPr>
        <p:spPr>
          <a:xfrm>
            <a:off x="0" y="0"/>
            <a:ext cx="647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Calibri"/>
                <a:ea typeface="Calibri"/>
                <a:cs typeface="Calibri"/>
                <a:sym typeface="Calibri"/>
              </a:rPr>
              <a:t>Light Emitting Diode</a:t>
            </a:r>
            <a:endParaRPr b="1"/>
          </a:p>
        </p:txBody>
      </p:sp>
      <p:pic>
        <p:nvPicPr>
          <p:cNvPr id="78" name="Google Shape;78;p5" descr="Light Emitting Diode Image 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246527" y="4114800"/>
            <a:ext cx="4230473" cy="2319338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5"/>
          <p:cNvSpPr txBox="1"/>
          <p:nvPr/>
        </p:nvSpPr>
        <p:spPr>
          <a:xfrm>
            <a:off x="152400" y="866457"/>
            <a:ext cx="8915400" cy="28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LED is a semiconductor light source.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consists of a PN Junction Diode.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voltage is applied to the LED, electrons and holes recombine in the PN Junction and release energy in the form of light (Photons).</a:t>
            </a:r>
            <a:endParaRPr sz="20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light emitted by an LED is usually monochromatic i.e. of single color and the color is dependent on the energy band gap of the semiconductor.</a:t>
            </a:r>
            <a:endParaRPr sz="20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 Emitting Diodes can be manufactured to emit all the wavelengths of visible spectrum i.e. from Red (620 nm to 750 nm) to blue – violet (380 nm to 490 nm).</a:t>
            </a:r>
            <a:endParaRPr sz="20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6"/>
          <p:cNvGrpSpPr/>
          <p:nvPr/>
        </p:nvGrpSpPr>
        <p:grpSpPr>
          <a:xfrm>
            <a:off x="317500" y="3733020"/>
            <a:ext cx="5016500" cy="1752600"/>
            <a:chOff x="1168710" y="3057510"/>
            <a:chExt cx="6859674" cy="3395826"/>
          </a:xfrm>
        </p:grpSpPr>
        <p:cxnSp>
          <p:nvCxnSpPr>
            <p:cNvPr id="85" name="Google Shape;85;p6"/>
            <p:cNvCxnSpPr/>
            <p:nvPr/>
          </p:nvCxnSpPr>
          <p:spPr>
            <a:xfrm rot="10800000">
              <a:off x="2627476" y="4220211"/>
              <a:ext cx="0" cy="1513357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" name="Google Shape;86;p6"/>
            <p:cNvCxnSpPr/>
            <p:nvPr/>
          </p:nvCxnSpPr>
          <p:spPr>
            <a:xfrm>
              <a:off x="6181048" y="4220211"/>
              <a:ext cx="0" cy="1513357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" name="Google Shape;87;p6"/>
            <p:cNvCxnSpPr/>
            <p:nvPr/>
          </p:nvCxnSpPr>
          <p:spPr>
            <a:xfrm>
              <a:off x="2627476" y="4220211"/>
              <a:ext cx="3553572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" name="Google Shape;88;p6"/>
            <p:cNvCxnSpPr/>
            <p:nvPr/>
          </p:nvCxnSpPr>
          <p:spPr>
            <a:xfrm rot="10800000" flipH="1">
              <a:off x="2627476" y="4869233"/>
              <a:ext cx="3553572" cy="9227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" name="Google Shape;89;p6"/>
            <p:cNvCxnSpPr/>
            <p:nvPr/>
          </p:nvCxnSpPr>
          <p:spPr>
            <a:xfrm>
              <a:off x="2627476" y="5733569"/>
              <a:ext cx="3553572" cy="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" name="Google Shape;90;p6"/>
            <p:cNvSpPr/>
            <p:nvPr/>
          </p:nvSpPr>
          <p:spPr>
            <a:xfrm>
              <a:off x="2601427" y="5733569"/>
              <a:ext cx="3583963" cy="101507"/>
            </a:xfrm>
            <a:prstGeom prst="rect">
              <a:avLst/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75" tIns="50375" rIns="100775" bIns="503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2651355" y="4164845"/>
              <a:ext cx="863972" cy="52292"/>
            </a:xfrm>
            <a:prstGeom prst="rect">
              <a:avLst/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75" tIns="50375" rIns="100775" bIns="503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5251953" y="4146389"/>
              <a:ext cx="911729" cy="49215"/>
            </a:xfrm>
            <a:prstGeom prst="rect">
              <a:avLst/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75" tIns="50375" rIns="100775" bIns="503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3" name="Google Shape;93;p6"/>
            <p:cNvCxnSpPr/>
            <p:nvPr/>
          </p:nvCxnSpPr>
          <p:spPr>
            <a:xfrm>
              <a:off x="5725184" y="3688076"/>
              <a:ext cx="0" cy="458313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" name="Google Shape;94;p6"/>
            <p:cNvCxnSpPr/>
            <p:nvPr/>
          </p:nvCxnSpPr>
          <p:spPr>
            <a:xfrm>
              <a:off x="5868456" y="5785860"/>
              <a:ext cx="0" cy="59673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" name="Google Shape;95;p6"/>
            <p:cNvCxnSpPr/>
            <p:nvPr/>
          </p:nvCxnSpPr>
          <p:spPr>
            <a:xfrm>
              <a:off x="5725184" y="3688076"/>
              <a:ext cx="1654137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" name="Google Shape;96;p6"/>
            <p:cNvCxnSpPr/>
            <p:nvPr/>
          </p:nvCxnSpPr>
          <p:spPr>
            <a:xfrm rot="10800000">
              <a:off x="5868456" y="6382591"/>
              <a:ext cx="1510865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" name="Google Shape;97;p6"/>
            <p:cNvCxnSpPr/>
            <p:nvPr/>
          </p:nvCxnSpPr>
          <p:spPr>
            <a:xfrm>
              <a:off x="7379321" y="5518253"/>
              <a:ext cx="0" cy="864337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" name="Google Shape;98;p6"/>
            <p:cNvCxnSpPr/>
            <p:nvPr/>
          </p:nvCxnSpPr>
          <p:spPr>
            <a:xfrm>
              <a:off x="7138363" y="5373686"/>
              <a:ext cx="458036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" name="Google Shape;99;p6"/>
            <p:cNvCxnSpPr/>
            <p:nvPr/>
          </p:nvCxnSpPr>
          <p:spPr>
            <a:xfrm>
              <a:off x="7212170" y="5518253"/>
              <a:ext cx="312593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" name="Google Shape;100;p6"/>
            <p:cNvCxnSpPr/>
            <p:nvPr/>
          </p:nvCxnSpPr>
          <p:spPr>
            <a:xfrm>
              <a:off x="7236049" y="5229116"/>
              <a:ext cx="288713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" name="Google Shape;101;p6"/>
            <p:cNvCxnSpPr/>
            <p:nvPr/>
          </p:nvCxnSpPr>
          <p:spPr>
            <a:xfrm>
              <a:off x="7138363" y="5084548"/>
              <a:ext cx="458036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" name="Google Shape;102;p6"/>
            <p:cNvCxnSpPr/>
            <p:nvPr/>
          </p:nvCxnSpPr>
          <p:spPr>
            <a:xfrm>
              <a:off x="7379321" y="3688076"/>
              <a:ext cx="0" cy="1396472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" name="Google Shape;103;p6"/>
            <p:cNvCxnSpPr/>
            <p:nvPr/>
          </p:nvCxnSpPr>
          <p:spPr>
            <a:xfrm>
              <a:off x="3995069" y="4724664"/>
              <a:ext cx="0" cy="366037"/>
            </a:xfrm>
            <a:prstGeom prst="straightConnector1">
              <a:avLst/>
            </a:prstGeom>
            <a:noFill/>
            <a:ln w="25400" cap="flat" cmpd="sng">
              <a:solidFill>
                <a:srgbClr val="366092"/>
              </a:solidFill>
              <a:prstDash val="solid"/>
              <a:round/>
              <a:headEnd type="oval" w="med" len="med"/>
              <a:tailEnd type="triangle" w="med" len="med"/>
            </a:ln>
          </p:spPr>
        </p:cxnSp>
        <p:cxnSp>
          <p:nvCxnSpPr>
            <p:cNvPr id="104" name="Google Shape;104;p6"/>
            <p:cNvCxnSpPr/>
            <p:nvPr/>
          </p:nvCxnSpPr>
          <p:spPr>
            <a:xfrm>
              <a:off x="5364834" y="4724664"/>
              <a:ext cx="0" cy="366037"/>
            </a:xfrm>
            <a:prstGeom prst="straightConnector1">
              <a:avLst/>
            </a:prstGeom>
            <a:noFill/>
            <a:ln w="25400" cap="flat" cmpd="sng">
              <a:solidFill>
                <a:srgbClr val="7030A0"/>
              </a:solidFill>
              <a:prstDash val="solid"/>
              <a:round/>
              <a:headEnd type="oval" w="med" len="med"/>
              <a:tailEnd type="triangle" w="med" len="med"/>
            </a:ln>
          </p:spPr>
        </p:cxnSp>
        <p:cxnSp>
          <p:nvCxnSpPr>
            <p:cNvPr id="105" name="Google Shape;105;p6"/>
            <p:cNvCxnSpPr/>
            <p:nvPr/>
          </p:nvCxnSpPr>
          <p:spPr>
            <a:xfrm>
              <a:off x="4500862" y="4724664"/>
              <a:ext cx="0" cy="366037"/>
            </a:xfrm>
            <a:prstGeom prst="straightConnector1">
              <a:avLst/>
            </a:prstGeom>
            <a:noFill/>
            <a:ln w="25400" cap="flat" cmpd="sng">
              <a:solidFill>
                <a:srgbClr val="76923C"/>
              </a:solidFill>
              <a:prstDash val="solid"/>
              <a:round/>
              <a:headEnd type="oval" w="med" len="med"/>
              <a:tailEnd type="triangle" w="med" len="med"/>
            </a:ln>
          </p:spPr>
        </p:cxnSp>
        <p:cxnSp>
          <p:nvCxnSpPr>
            <p:cNvPr id="106" name="Google Shape;106;p6"/>
            <p:cNvCxnSpPr/>
            <p:nvPr/>
          </p:nvCxnSpPr>
          <p:spPr>
            <a:xfrm>
              <a:off x="4932848" y="4724664"/>
              <a:ext cx="0" cy="366037"/>
            </a:xfrm>
            <a:prstGeom prst="straightConnector1">
              <a:avLst/>
            </a:prstGeom>
            <a:noFill/>
            <a:ln w="25400" cap="flat" cmpd="sng">
              <a:solidFill>
                <a:srgbClr val="974806"/>
              </a:solidFill>
              <a:prstDash val="solid"/>
              <a:round/>
              <a:headEnd type="oval" w="med" len="med"/>
              <a:tailEnd type="triangle" w="med" len="med"/>
            </a:ln>
          </p:spPr>
        </p:cxnSp>
        <p:cxnSp>
          <p:nvCxnSpPr>
            <p:cNvPr id="107" name="Google Shape;107;p6"/>
            <p:cNvCxnSpPr/>
            <p:nvPr/>
          </p:nvCxnSpPr>
          <p:spPr>
            <a:xfrm>
              <a:off x="3491448" y="4724664"/>
              <a:ext cx="0" cy="366037"/>
            </a:xfrm>
            <a:prstGeom prst="straightConnector1">
              <a:avLst/>
            </a:prstGeom>
            <a:noFill/>
            <a:ln w="25400" cap="flat" cmpd="sng">
              <a:solidFill>
                <a:srgbClr val="494429"/>
              </a:solidFill>
              <a:prstDash val="solid"/>
              <a:round/>
              <a:headEnd type="oval" w="med" len="med"/>
              <a:tailEnd type="triangle" w="med" len="med"/>
            </a:ln>
          </p:spPr>
        </p:cxnSp>
        <p:cxnSp>
          <p:nvCxnSpPr>
            <p:cNvPr id="108" name="Google Shape;108;p6"/>
            <p:cNvCxnSpPr/>
            <p:nvPr/>
          </p:nvCxnSpPr>
          <p:spPr>
            <a:xfrm rot="10800000">
              <a:off x="4715769" y="3648088"/>
              <a:ext cx="0" cy="532137"/>
            </a:xfrm>
            <a:prstGeom prst="straightConnector1">
              <a:avLst/>
            </a:prstGeom>
            <a:noFill/>
            <a:ln w="25400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09" name="Google Shape;109;p6"/>
            <p:cNvCxnSpPr/>
            <p:nvPr/>
          </p:nvCxnSpPr>
          <p:spPr>
            <a:xfrm rot="10800000">
              <a:off x="4068876" y="3648088"/>
              <a:ext cx="0" cy="532137"/>
            </a:xfrm>
            <a:prstGeom prst="straightConnector1">
              <a:avLst/>
            </a:prstGeom>
            <a:noFill/>
            <a:ln w="25400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10" name="Google Shape;110;p6"/>
            <p:cNvCxnSpPr/>
            <p:nvPr/>
          </p:nvCxnSpPr>
          <p:spPr>
            <a:xfrm rot="10800000">
              <a:off x="3780163" y="3648088"/>
              <a:ext cx="0" cy="532137"/>
            </a:xfrm>
            <a:prstGeom prst="straightConnector1">
              <a:avLst/>
            </a:prstGeom>
            <a:noFill/>
            <a:ln w="25400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11" name="Google Shape;111;p6"/>
            <p:cNvCxnSpPr/>
            <p:nvPr/>
          </p:nvCxnSpPr>
          <p:spPr>
            <a:xfrm rot="10800000">
              <a:off x="4381469" y="3648088"/>
              <a:ext cx="0" cy="532137"/>
            </a:xfrm>
            <a:prstGeom prst="straightConnector1">
              <a:avLst/>
            </a:prstGeom>
            <a:noFill/>
            <a:ln w="25400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12" name="Google Shape;112;p6"/>
            <p:cNvCxnSpPr/>
            <p:nvPr/>
          </p:nvCxnSpPr>
          <p:spPr>
            <a:xfrm rot="10800000">
              <a:off x="5084802" y="3648088"/>
              <a:ext cx="0" cy="532137"/>
            </a:xfrm>
            <a:prstGeom prst="straightConnector1">
              <a:avLst/>
            </a:prstGeom>
            <a:noFill/>
            <a:ln w="25400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13" name="Google Shape;113;p6"/>
            <p:cNvSpPr txBox="1"/>
            <p:nvPr/>
          </p:nvSpPr>
          <p:spPr>
            <a:xfrm>
              <a:off x="3476600" y="3057510"/>
              <a:ext cx="2086000" cy="5165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i="0" u="none" strike="noStrike" cap="non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EMITTING LIGHT</a:t>
              </a:r>
              <a:endParaRPr sz="36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14" name="Google Shape;114;p6"/>
            <p:cNvSpPr txBox="1"/>
            <p:nvPr/>
          </p:nvSpPr>
          <p:spPr>
            <a:xfrm>
              <a:off x="3278088" y="5936778"/>
              <a:ext cx="2086000" cy="5165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i="0" u="none" strike="noStrike" cap="non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GOLD FILM CATHODE 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i="0" u="none" strike="noStrike" cap="non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CONNECTION</a:t>
              </a:r>
              <a:endParaRPr sz="11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cxnSp>
          <p:nvCxnSpPr>
            <p:cNvPr id="115" name="Google Shape;115;p6"/>
            <p:cNvCxnSpPr/>
            <p:nvPr/>
          </p:nvCxnSpPr>
          <p:spPr>
            <a:xfrm rot="-5400000" flipH="1">
              <a:off x="3400228" y="6010418"/>
              <a:ext cx="442934" cy="14761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sp>
          <p:nvSpPr>
            <p:cNvPr id="116" name="Google Shape;116;p6"/>
            <p:cNvSpPr txBox="1"/>
            <p:nvPr/>
          </p:nvSpPr>
          <p:spPr>
            <a:xfrm>
              <a:off x="4381469" y="4220211"/>
              <a:ext cx="1827799" cy="5167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mbria"/>
                <a:buNone/>
              </a:pPr>
              <a:r>
                <a:rPr lang="en-US" sz="1050" b="1" i="0" u="none" strike="noStrike" cap="non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DIFFUSED P-TYPE 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17" name="Google Shape;117;p6"/>
            <p:cNvSpPr txBox="1"/>
            <p:nvPr/>
          </p:nvSpPr>
          <p:spPr>
            <a:xfrm>
              <a:off x="4381469" y="5272179"/>
              <a:ext cx="1847337" cy="3414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mbria"/>
                <a:buNone/>
              </a:pPr>
              <a:r>
                <a:rPr lang="en-US" sz="1050" b="1" i="0" u="none" strike="noStrike" cap="non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EPITAXIAL N-TYPE</a:t>
              </a:r>
              <a:endParaRPr/>
            </a:p>
          </p:txBody>
        </p:sp>
        <p:sp>
          <p:nvSpPr>
            <p:cNvPr id="118" name="Google Shape;118;p6"/>
            <p:cNvSpPr txBox="1"/>
            <p:nvPr/>
          </p:nvSpPr>
          <p:spPr>
            <a:xfrm>
              <a:off x="1168710" y="3057510"/>
              <a:ext cx="1857399" cy="5165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i="0" u="none" strike="noStrike" cap="non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CHARGE CARRIER RECOMBINATION </a:t>
              </a:r>
              <a:endParaRPr/>
            </a:p>
          </p:txBody>
        </p:sp>
        <p:cxnSp>
          <p:nvCxnSpPr>
            <p:cNvPr id="119" name="Google Shape;119;p6"/>
            <p:cNvCxnSpPr/>
            <p:nvPr/>
          </p:nvCxnSpPr>
          <p:spPr>
            <a:xfrm>
              <a:off x="2505912" y="3943378"/>
              <a:ext cx="833581" cy="73822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20" name="Google Shape;120;p6"/>
            <p:cNvSpPr txBox="1"/>
            <p:nvPr/>
          </p:nvSpPr>
          <p:spPr>
            <a:xfrm>
              <a:off x="7511752" y="5085184"/>
              <a:ext cx="516632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V</a:t>
              </a:r>
              <a:r>
                <a:rPr lang="en-US" sz="1400" b="1" i="0" u="none" strike="noStrike" cap="none" baseline="-250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s</a:t>
              </a:r>
              <a:endParaRPr/>
            </a:p>
          </p:txBody>
        </p:sp>
      </p:grpSp>
      <p:pic>
        <p:nvPicPr>
          <p:cNvPr id="121" name="Google Shape;121;p6" descr="LED_s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990600"/>
            <a:ext cx="1670050" cy="53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6"/>
          <p:cNvSpPr txBox="1"/>
          <p:nvPr/>
        </p:nvSpPr>
        <p:spPr>
          <a:xfrm>
            <a:off x="219657" y="121655"/>
            <a:ext cx="2743200" cy="579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LIGHT EMITTING DIODE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	Structure</a:t>
            </a:r>
            <a:endParaRPr/>
          </a:p>
        </p:txBody>
      </p:sp>
      <p:pic>
        <p:nvPicPr>
          <p:cNvPr id="123" name="Google Shape;123;p6" descr="ledst1.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97577" y="1243781"/>
            <a:ext cx="4324350" cy="2065338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6"/>
          <p:cNvSpPr txBox="1"/>
          <p:nvPr/>
        </p:nvSpPr>
        <p:spPr>
          <a:xfrm>
            <a:off x="641350" y="1598612"/>
            <a:ext cx="1600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3F3F3F"/>
                </a:solidFill>
                <a:latin typeface="Cambria"/>
                <a:ea typeface="Cambria"/>
                <a:cs typeface="Cambria"/>
                <a:sym typeface="Cambria"/>
              </a:rPr>
              <a:t>LED Symbol</a:t>
            </a:r>
            <a:endParaRPr/>
          </a:p>
        </p:txBody>
      </p:sp>
      <p:sp>
        <p:nvSpPr>
          <p:cNvPr id="125" name="Google Shape;125;p6"/>
          <p:cNvSpPr txBox="1"/>
          <p:nvPr/>
        </p:nvSpPr>
        <p:spPr>
          <a:xfrm>
            <a:off x="1241425" y="5909481"/>
            <a:ext cx="365760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3F3F3F"/>
                </a:solidFill>
                <a:latin typeface="Cambria"/>
                <a:ea typeface="Cambria"/>
                <a:cs typeface="Cambria"/>
                <a:sym typeface="Cambria"/>
              </a:rPr>
              <a:t>Schematic View of LED Structure</a:t>
            </a:r>
            <a:endParaRPr/>
          </a:p>
        </p:txBody>
      </p:sp>
      <p:sp>
        <p:nvSpPr>
          <p:cNvPr id="126" name="Google Shape;126;p6"/>
          <p:cNvSpPr txBox="1"/>
          <p:nvPr/>
        </p:nvSpPr>
        <p:spPr>
          <a:xfrm>
            <a:off x="5410200" y="3360526"/>
            <a:ext cx="365760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3F3F3F"/>
                </a:solidFill>
                <a:latin typeface="Cambria"/>
                <a:ea typeface="Cambria"/>
                <a:cs typeface="Cambria"/>
                <a:sym typeface="Cambria"/>
              </a:rPr>
              <a:t>LED Structure</a:t>
            </a:r>
            <a:endParaRPr/>
          </a:p>
        </p:txBody>
      </p:sp>
      <p:pic>
        <p:nvPicPr>
          <p:cNvPr id="127" name="Google Shape;127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39786" y="5485620"/>
            <a:ext cx="3211602" cy="121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/>
          <p:cNvSpPr/>
          <p:nvPr/>
        </p:nvSpPr>
        <p:spPr>
          <a:xfrm>
            <a:off x="-3110" y="842962"/>
            <a:ext cx="5791200" cy="5862638"/>
          </a:xfrm>
          <a:prstGeom prst="rect">
            <a:avLst/>
          </a:prstGeom>
          <a:solidFill>
            <a:srgbClr val="B7CCE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7" descr="FAQ-Anatomy of 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0958" y="1227040"/>
            <a:ext cx="4183063" cy="4643438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7"/>
          <p:cNvSpPr/>
          <p:nvPr/>
        </p:nvSpPr>
        <p:spPr>
          <a:xfrm>
            <a:off x="5772538" y="842962"/>
            <a:ext cx="3371461" cy="1371600"/>
          </a:xfrm>
          <a:prstGeom prst="rect">
            <a:avLst/>
          </a:prstGeom>
          <a:solidFill>
            <a:srgbClr val="B7CCE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Cambria"/>
                <a:ea typeface="Cambria"/>
                <a:cs typeface="Cambria"/>
                <a:sym typeface="Cambria"/>
              </a:rPr>
              <a:t>Anatomy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7">
            <a:hlinkClick r:id="rId4" action="ppaction://hlinksldjump"/>
          </p:cNvPr>
          <p:cNvSpPr txBox="1"/>
          <p:nvPr/>
        </p:nvSpPr>
        <p:spPr>
          <a:xfrm>
            <a:off x="120480" y="152400"/>
            <a:ext cx="35052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LIGHT EMITTING DIODE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	</a:t>
            </a:r>
            <a:endParaRPr/>
          </a:p>
        </p:txBody>
      </p:sp>
      <p:sp>
        <p:nvSpPr>
          <p:cNvPr id="136" name="Google Shape;136;p7"/>
          <p:cNvSpPr/>
          <p:nvPr/>
        </p:nvSpPr>
        <p:spPr>
          <a:xfrm>
            <a:off x="8915400" y="1447800"/>
            <a:ext cx="228600" cy="1371600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7"/>
          <p:cNvSpPr txBox="1"/>
          <p:nvPr/>
        </p:nvSpPr>
        <p:spPr>
          <a:xfrm>
            <a:off x="533400" y="6245225"/>
            <a:ext cx="320040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3F3F3F"/>
                </a:solidFill>
                <a:latin typeface="Cambria"/>
                <a:ea typeface="Cambria"/>
                <a:cs typeface="Cambria"/>
                <a:sym typeface="Cambria"/>
              </a:rPr>
              <a:t>Anatomy of an LED</a:t>
            </a:r>
            <a:endParaRPr/>
          </a:p>
        </p:txBody>
      </p:sp>
      <p:pic>
        <p:nvPicPr>
          <p:cNvPr id="138" name="Google Shape;13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88093" y="5334000"/>
            <a:ext cx="3355907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/>
          <p:nvPr/>
        </p:nvSpPr>
        <p:spPr>
          <a:xfrm>
            <a:off x="5789645" y="838200"/>
            <a:ext cx="3352800" cy="1371600"/>
          </a:xfrm>
          <a:prstGeom prst="rect">
            <a:avLst/>
          </a:prstGeom>
          <a:solidFill>
            <a:srgbClr val="B7CCE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8"/>
          <p:cNvSpPr/>
          <p:nvPr/>
        </p:nvSpPr>
        <p:spPr>
          <a:xfrm>
            <a:off x="-1555" y="838200"/>
            <a:ext cx="5791200" cy="5867400"/>
          </a:xfrm>
          <a:prstGeom prst="rect">
            <a:avLst/>
          </a:prstGeom>
          <a:solidFill>
            <a:srgbClr val="B7CCE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8">
            <a:hlinkClick r:id="rId3" action="ppaction://hlinksldjump"/>
          </p:cNvPr>
          <p:cNvSpPr txBox="1"/>
          <p:nvPr/>
        </p:nvSpPr>
        <p:spPr>
          <a:xfrm>
            <a:off x="113522" y="171896"/>
            <a:ext cx="384887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LIGHT EMITTING DIODE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	</a:t>
            </a:r>
            <a:endParaRPr/>
          </a:p>
        </p:txBody>
      </p:sp>
      <p:sp>
        <p:nvSpPr>
          <p:cNvPr id="146" name="Google Shape;146;p8">
            <a:hlinkClick r:id="rId4" action="ppaction://hlinksldjump"/>
          </p:cNvPr>
          <p:cNvSpPr txBox="1"/>
          <p:nvPr/>
        </p:nvSpPr>
        <p:spPr>
          <a:xfrm>
            <a:off x="5943600" y="1448807"/>
            <a:ext cx="241196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	Characteristics</a:t>
            </a:r>
            <a:endParaRPr/>
          </a:p>
        </p:txBody>
      </p:sp>
      <p:pic>
        <p:nvPicPr>
          <p:cNvPr id="147" name="Google Shape;147;p8" descr="LED_fb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1002408"/>
            <a:ext cx="5343929" cy="329412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8"/>
          <p:cNvSpPr/>
          <p:nvPr/>
        </p:nvSpPr>
        <p:spPr>
          <a:xfrm>
            <a:off x="8915400" y="1447800"/>
            <a:ext cx="228600" cy="1371600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8"/>
          <p:cNvSpPr txBox="1"/>
          <p:nvPr/>
        </p:nvSpPr>
        <p:spPr>
          <a:xfrm>
            <a:off x="1981200" y="4724400"/>
            <a:ext cx="2819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3F3F3F"/>
                </a:solidFill>
                <a:latin typeface="Cambria"/>
                <a:ea typeface="Cambria"/>
                <a:cs typeface="Cambria"/>
                <a:sym typeface="Cambria"/>
              </a:rPr>
              <a:t>Forward Bias VI Curve</a:t>
            </a:r>
            <a:endParaRPr/>
          </a:p>
        </p:txBody>
      </p:sp>
      <p:pic>
        <p:nvPicPr>
          <p:cNvPr id="150" name="Google Shape;150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89645" y="3730286"/>
            <a:ext cx="3354352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5954" y="838200"/>
            <a:ext cx="5852091" cy="586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29105"/>
            <a:ext cx="9144000" cy="5399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96874"/>
            <a:ext cx="9144000" cy="486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263</Words>
  <Application>Microsoft Office PowerPoint</Application>
  <PresentationFormat>On-screen Show (4:3)</PresentationFormat>
  <Paragraphs>50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Cambria</vt:lpstr>
      <vt:lpstr>Office Theme</vt:lpstr>
      <vt:lpstr>PowerPoint Presentation</vt:lpstr>
      <vt:lpstr>Light Emitting Diode</vt:lpstr>
      <vt:lpstr>Light Emitting Diode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Applications</vt:lpstr>
      <vt:lpstr>PowerPoint Presentation</vt:lpstr>
      <vt:lpstr>PowerPoint Presentation</vt:lpstr>
      <vt:lpstr>PowerPoint Presentation</vt:lpstr>
      <vt:lpstr>Useful Links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ABC</dc:creator>
  <cp:lastModifiedBy>yeatesh sABHarwal</cp:lastModifiedBy>
  <cp:revision>3</cp:revision>
  <dcterms:created xsi:type="dcterms:W3CDTF">2010-04-09T07:36:15Z</dcterms:created>
  <dcterms:modified xsi:type="dcterms:W3CDTF">2022-11-07T04:33:15Z</dcterms:modified>
</cp:coreProperties>
</file>